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Open Sans" panose="020B0606030504020204" pitchFamily="34" charset="0"/>
      <p:regular r:id="rId21"/>
      <p:bold r:id="rId22"/>
      <p:italic r:id="rId23"/>
      <p:boldItalic r:id="rId24"/>
    </p:embeddedFont>
    <p:embeddedFont>
      <p:font typeface="Open Sans Light" pitchFamily="2" charset="0"/>
      <p:regular r:id="rId25"/>
      <p:bold r:id="rId26"/>
      <p:italic r:id="rId27"/>
      <p:boldItalic r:id="rId28"/>
    </p:embeddedFont>
    <p:embeddedFont>
      <p:font typeface="Open Sans Medium" panose="020B0606030504020204" pitchFamily="34" charset="0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3" roundtripDataSignature="AMtx7mjJxmwvoe/DdS4UX8d2tgxq0m4kX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54"/>
  </p:normalViewPr>
  <p:slideViewPr>
    <p:cSldViewPr snapToGrid="0" showGuides="1">
      <p:cViewPr varScale="1">
        <p:scale>
          <a:sx n="88" d="100"/>
          <a:sy n="88" d="100"/>
        </p:scale>
        <p:origin x="184" y="4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21" Type="http://schemas.openxmlformats.org/officeDocument/2006/relationships/font" Target="fonts/font5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" name="Google Shape;151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152" name="Google Shape;152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0" name="Google Shape;160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161" name="Google Shape;161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0" name="Google Shape;170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171" name="Google Shape;171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8" name="Google Shape;178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179" name="Google Shape;179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5" name="Google Shape;185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186" name="Google Shape;186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89" name="Google Shape;89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114" name="Google Shape;114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4" name="Google Shape;134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135" name="Google Shape;135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8" name="Google Shape;28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3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3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3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3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3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3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3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5" name="Google Shape;55;p3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6" name="Google Shape;56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3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2" name="Google Shape;62;p3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3" name="Google Shape;63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3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3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"/>
          <p:cNvSpPr/>
          <p:nvPr/>
        </p:nvSpPr>
        <p:spPr>
          <a:xfrm>
            <a:off x="1611991" y="3423684"/>
            <a:ext cx="2173199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0" i="1" u="none" strike="noStrike" cap="none">
                <a:solidFill>
                  <a:srgbClr val="2D2D2D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Название субъекта РФ</a:t>
            </a:r>
            <a:endParaRPr sz="2400" b="0" i="1" u="none" strike="noStrike" cap="none">
              <a:solidFill>
                <a:srgbClr val="000000"/>
              </a:solidFill>
              <a:latin typeface="Open Sans Medium"/>
              <a:ea typeface="Open Sans Medium"/>
              <a:cs typeface="Open Sans Medium"/>
              <a:sym typeface="Open Sans Medium"/>
            </a:endParaRPr>
          </a:p>
        </p:txBody>
      </p:sp>
      <p:sp>
        <p:nvSpPr>
          <p:cNvPr id="84" name="Google Shape;84;p1"/>
          <p:cNvSpPr/>
          <p:nvPr/>
        </p:nvSpPr>
        <p:spPr>
          <a:xfrm>
            <a:off x="7556205" y="3423684"/>
            <a:ext cx="297002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0" i="1" u="none" strike="noStrike" cap="none">
                <a:solidFill>
                  <a:srgbClr val="2D2D2D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Введите название вашей библиотеки</a:t>
            </a:r>
            <a:endParaRPr sz="2400" b="0" i="1" u="none" strike="noStrike" cap="none">
              <a:solidFill>
                <a:srgbClr val="000000"/>
              </a:solidFill>
              <a:latin typeface="Open Sans Medium"/>
              <a:ea typeface="Open Sans Medium"/>
              <a:cs typeface="Open Sans Medium"/>
              <a:sym typeface="Open Sans Medium"/>
            </a:endParaRPr>
          </a:p>
        </p:txBody>
      </p:sp>
      <p:sp>
        <p:nvSpPr>
          <p:cNvPr id="85" name="Google Shape;85;p1"/>
          <p:cNvSpPr txBox="1"/>
          <p:nvPr/>
        </p:nvSpPr>
        <p:spPr>
          <a:xfrm>
            <a:off x="5410050" y="5056497"/>
            <a:ext cx="1371900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1800" b="0" i="0" u="none" strike="noStrike" cap="none">
                <a:solidFill>
                  <a:srgbClr val="2D2D2D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2025/2026</a:t>
            </a:r>
            <a:endParaRPr sz="1800" b="0" i="0" u="none" strike="noStrike" cap="none" dirty="0">
              <a:solidFill>
                <a:srgbClr val="000000"/>
              </a:solidFill>
              <a:latin typeface="Open Sans Medium"/>
              <a:ea typeface="Open Sans Medium"/>
              <a:cs typeface="Open Sans Medium"/>
              <a:sym typeface="Open Sans Medium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12"/>
          <p:cNvSpPr/>
          <p:nvPr/>
        </p:nvSpPr>
        <p:spPr>
          <a:xfrm>
            <a:off x="4777740" y="2818860"/>
            <a:ext cx="7170420" cy="341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Пол: </a:t>
            </a:r>
            <a:r>
              <a:rPr lang="ru-RU" sz="1800" b="0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женщина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Возраст: </a:t>
            </a:r>
            <a:r>
              <a:rPr lang="ru-RU" sz="1800" i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5</a:t>
            </a:r>
            <a:r>
              <a:rPr lang="ru-RU" sz="1800" b="0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0 лет</a:t>
            </a:r>
            <a:br>
              <a:rPr lang="ru-RU" sz="1800" b="0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ru-RU" sz="1800" b="1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Живет:</a:t>
            </a:r>
            <a:r>
              <a:rPr lang="ru-RU" sz="1800" b="0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с. Красное</a:t>
            </a:r>
            <a:br>
              <a:rPr lang="ru-RU" sz="1800" b="0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ru-RU" sz="1800" b="1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Образование: </a:t>
            </a:r>
            <a:r>
              <a:rPr lang="ru-RU" sz="1800" b="0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среднее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Работа:</a:t>
            </a:r>
            <a:r>
              <a:rPr lang="ru-RU" sz="1800" b="0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воспитатель</a:t>
            </a:r>
            <a:endParaRPr sz="1800" i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Интересы:</a:t>
            </a:r>
            <a:r>
              <a:rPr lang="ru-RU" sz="1800" b="0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садоводство</a:t>
            </a:r>
            <a:br>
              <a:rPr lang="ru-RU" sz="1800" b="0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ru-RU" sz="1800" b="1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Ценности: </a:t>
            </a:r>
            <a:r>
              <a:rPr lang="ru-RU" sz="1800" i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доброта</a:t>
            </a:r>
            <a:br>
              <a:rPr lang="ru-RU" sz="1800" b="0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ru-RU" sz="1800" b="1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Потребность:</a:t>
            </a:r>
            <a:r>
              <a:rPr lang="ru-RU" sz="1800" b="0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ищет единомышленников для обсуждения книг</a:t>
            </a:r>
            <a:endParaRPr/>
          </a:p>
        </p:txBody>
      </p:sp>
      <p:pic>
        <p:nvPicPr>
          <p:cNvPr id="156" name="Google Shape;156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8457" y="2955935"/>
            <a:ext cx="3815443" cy="3279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41975" y="2818850"/>
            <a:ext cx="3368400" cy="31821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1314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13"/>
          <p:cNvSpPr txBox="1"/>
          <p:nvPr/>
        </p:nvSpPr>
        <p:spPr>
          <a:xfrm>
            <a:off x="3341895" y="2708910"/>
            <a:ext cx="4179045" cy="3831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 b="1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Пол: </a:t>
            </a:r>
            <a:r>
              <a:rPr lang="ru-RU" sz="1800" b="0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женщина</a:t>
            </a:r>
            <a:endParaRPr sz="1800" b="0" i="1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 b="1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Возраст: </a:t>
            </a:r>
            <a:r>
              <a:rPr lang="ru-RU" sz="1800" b="0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22 года</a:t>
            </a:r>
            <a:br>
              <a:rPr lang="ru-RU" sz="1800" b="0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ru-RU" sz="1800" b="1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Живет:</a:t>
            </a:r>
            <a:r>
              <a:rPr lang="ru-RU" sz="1800" b="0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с. Красное</a:t>
            </a:r>
            <a:br>
              <a:rPr lang="ru-RU" sz="1800" b="0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ru-RU" sz="1800" b="1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Образование: </a:t>
            </a:r>
            <a:r>
              <a:rPr lang="ru-RU" sz="1800" b="0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высшее</a:t>
            </a:r>
            <a:endParaRPr sz="1800" b="0" i="1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 b="1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Работа:</a:t>
            </a:r>
            <a:r>
              <a:rPr lang="ru-RU" sz="1800" b="0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дизайнер</a:t>
            </a:r>
            <a:br>
              <a:rPr lang="ru-RU" sz="1800" b="0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ru-RU" sz="1800" b="1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Интересы:</a:t>
            </a:r>
            <a:r>
              <a:rPr lang="ru-RU" sz="1800" b="0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иностранные языки</a:t>
            </a:r>
            <a:br>
              <a:rPr lang="ru-RU" sz="1800" b="0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ru-RU" sz="1800" b="1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Ценности: </a:t>
            </a:r>
            <a:r>
              <a:rPr lang="ru-RU" sz="1800" b="0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карьера</a:t>
            </a:r>
            <a:br>
              <a:rPr lang="ru-RU" sz="1800" b="0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ru-RU" sz="1800" b="1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Потребность: </a:t>
            </a:r>
            <a:r>
              <a:rPr lang="ru-RU" sz="1800" b="0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ищет площадку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 b="0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для проведения мероприятий</a:t>
            </a:r>
            <a:endParaRPr sz="1800" b="0" i="1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5" name="Google Shape;165;p13"/>
          <p:cNvSpPr/>
          <p:nvPr/>
        </p:nvSpPr>
        <p:spPr>
          <a:xfrm>
            <a:off x="7520940" y="2708910"/>
            <a:ext cx="4331970" cy="3616464"/>
          </a:xfrm>
          <a:prstGeom prst="roundRect">
            <a:avLst>
              <a:gd name="adj" fmla="val 5326"/>
            </a:avLst>
          </a:prstGeom>
          <a:solidFill>
            <a:schemeClr val="lt1"/>
          </a:solidFill>
          <a:ln w="9525" cap="flat" cmpd="sng">
            <a:solidFill>
              <a:srgbClr val="FF7D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0000" tIns="180000" rIns="180000" bIns="1800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0" i="1" u="none" strike="noStrike" cap="none">
                <a:solidFill>
                  <a:schemeClr val="dk1"/>
                </a:solidFill>
                <a:highlight>
                  <a:schemeClr val="lt1"/>
                </a:highlight>
                <a:latin typeface="Open Sans"/>
                <a:ea typeface="Open Sans"/>
                <a:cs typeface="Open Sans"/>
                <a:sym typeface="Open Sans"/>
              </a:rPr>
              <a:t>Объясните, почему хотите привлечь именно эту аудиторию</a:t>
            </a:r>
            <a:endParaRPr sz="1800" b="0" i="1" u="none" strike="noStrike" cap="none">
              <a:solidFill>
                <a:schemeClr val="dk1"/>
              </a:solidFill>
              <a:highlight>
                <a:schemeClr val="lt1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66" name="Google Shape;166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800005">
            <a:off x="208346" y="3375312"/>
            <a:ext cx="2792359" cy="2536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1350" y="3407275"/>
            <a:ext cx="2492400" cy="23085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15"/>
          <p:cNvSpPr/>
          <p:nvPr/>
        </p:nvSpPr>
        <p:spPr>
          <a:xfrm>
            <a:off x="694872" y="1993900"/>
            <a:ext cx="7490278" cy="4318000"/>
          </a:xfrm>
          <a:prstGeom prst="roundRect">
            <a:avLst>
              <a:gd name="adj" fmla="val 6210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1" u="none" strike="noStrike" cap="none">
                <a:solidFill>
                  <a:schemeClr val="dk1"/>
                </a:solidFill>
                <a:highlight>
                  <a:schemeClr val="lt1"/>
                </a:highlight>
                <a:latin typeface="Open Sans"/>
                <a:ea typeface="Open Sans"/>
                <a:cs typeface="Open Sans"/>
                <a:sym typeface="Open Sans"/>
              </a:rPr>
              <a:t>    1. </a:t>
            </a:r>
            <a:r>
              <a:rPr lang="ru-RU" sz="1800" b="0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Партнер. Описание возможной совместной деятельности</a:t>
            </a:r>
            <a:endParaRPr sz="1800" b="0" i="1" u="none" strike="noStrike" cap="none">
              <a:solidFill>
                <a:schemeClr val="dk1"/>
              </a:solidFill>
              <a:highlight>
                <a:schemeClr val="lt1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1" u="none" strike="noStrike" cap="none">
                <a:solidFill>
                  <a:schemeClr val="dk1"/>
                </a:solidFill>
                <a:highlight>
                  <a:schemeClr val="lt1"/>
                </a:highlight>
                <a:latin typeface="Open Sans"/>
                <a:ea typeface="Open Sans"/>
                <a:cs typeface="Open Sans"/>
                <a:sym typeface="Open Sans"/>
              </a:rPr>
              <a:t>    2. </a:t>
            </a:r>
            <a:r>
              <a:rPr lang="ru-RU" sz="1800" b="0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Партнер. Описание возможной совместной деятельности</a:t>
            </a:r>
            <a:endParaRPr sz="1800" b="0" i="1" u="none" strike="noStrike" cap="none">
              <a:solidFill>
                <a:schemeClr val="dk1"/>
              </a:solidFill>
              <a:highlight>
                <a:schemeClr val="lt1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1" u="none" strike="noStrike" cap="none">
                <a:solidFill>
                  <a:schemeClr val="dk1"/>
                </a:solidFill>
                <a:highlight>
                  <a:schemeClr val="lt1"/>
                </a:highlight>
                <a:latin typeface="Open Sans"/>
                <a:ea typeface="Open Sans"/>
                <a:cs typeface="Open Sans"/>
                <a:sym typeface="Open Sans"/>
              </a:rPr>
              <a:t>    3. </a:t>
            </a:r>
            <a:r>
              <a:rPr lang="ru-RU" sz="1800" b="0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Партнер. Описание возможной совместной деятельности</a:t>
            </a:r>
            <a:endParaRPr sz="1800" b="0" i="1" u="none" strike="noStrike" cap="none">
              <a:solidFill>
                <a:schemeClr val="dk1"/>
              </a:solidFill>
              <a:highlight>
                <a:schemeClr val="lt1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1" u="none" strike="noStrike" cap="none">
                <a:solidFill>
                  <a:schemeClr val="dk1"/>
                </a:solidFill>
                <a:highlight>
                  <a:schemeClr val="lt1"/>
                </a:highlight>
                <a:latin typeface="Open Sans"/>
                <a:ea typeface="Open Sans"/>
                <a:cs typeface="Open Sans"/>
                <a:sym typeface="Open Sans"/>
              </a:rPr>
              <a:t>    4. </a:t>
            </a:r>
            <a:r>
              <a:rPr lang="ru-RU" sz="1800" b="0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Партнер. Описание возможной совместной деятельности</a:t>
            </a:r>
            <a:endParaRPr/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1" u="none" strike="noStrike" cap="none">
                <a:solidFill>
                  <a:schemeClr val="dk1"/>
                </a:solidFill>
                <a:highlight>
                  <a:schemeClr val="lt1"/>
                </a:highlight>
                <a:latin typeface="Open Sans"/>
                <a:ea typeface="Open Sans"/>
                <a:cs typeface="Open Sans"/>
                <a:sym typeface="Open Sans"/>
              </a:rPr>
              <a:t>    5. </a:t>
            </a:r>
            <a:r>
              <a:rPr lang="ru-RU" sz="1800" b="0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Партнер. Описание возможной совместной деятельности</a:t>
            </a:r>
            <a:endParaRPr sz="1800" b="0" i="1" u="none" strike="noStrike" cap="none">
              <a:solidFill>
                <a:schemeClr val="dk1"/>
              </a:solidFill>
              <a:highlight>
                <a:schemeClr val="lt1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5" name="Google Shape;175;p15"/>
          <p:cNvSpPr/>
          <p:nvPr/>
        </p:nvSpPr>
        <p:spPr>
          <a:xfrm>
            <a:off x="8470900" y="1993900"/>
            <a:ext cx="3390900" cy="4318000"/>
          </a:xfrm>
          <a:prstGeom prst="roundRect">
            <a:avLst>
              <a:gd name="adj" fmla="val 6187"/>
            </a:avLst>
          </a:prstGeom>
          <a:solidFill>
            <a:schemeClr val="lt1"/>
          </a:solidFill>
          <a:ln w="9525" cap="flat" cmpd="sng">
            <a:solidFill>
              <a:srgbClr val="2D2C2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0" i="1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Open Sans"/>
                <a:ea typeface="Open Sans"/>
                <a:cs typeface="Open Sans"/>
                <a:sym typeface="Open Sans"/>
              </a:rPr>
              <a:t>Расскажите, как обычно вы ищите партнеров</a:t>
            </a:r>
            <a:endParaRPr sz="1800" b="0" i="1" u="none" strike="noStrike" cap="none" dirty="0">
              <a:solidFill>
                <a:schemeClr val="dk1"/>
              </a:solidFill>
              <a:highlight>
                <a:schemeClr val="lt1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14"/>
          <p:cNvSpPr/>
          <p:nvPr/>
        </p:nvSpPr>
        <p:spPr>
          <a:xfrm>
            <a:off x="694871" y="1993900"/>
            <a:ext cx="10443029" cy="4318000"/>
          </a:xfrm>
          <a:prstGeom prst="roundRect">
            <a:avLst>
              <a:gd name="adj" fmla="val 6210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1" u="none" strike="noStrike" cap="none">
                <a:solidFill>
                  <a:schemeClr val="dk1"/>
                </a:solidFill>
                <a:highlight>
                  <a:schemeClr val="lt1"/>
                </a:highlight>
                <a:latin typeface="Open Sans"/>
                <a:ea typeface="Open Sans"/>
                <a:cs typeface="Open Sans"/>
                <a:sym typeface="Open Sans"/>
              </a:rPr>
              <a:t>    1. </a:t>
            </a:r>
            <a:r>
              <a:rPr lang="ru-RU" sz="1800" b="0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Партнер. Описание возможной совместной деятельности</a:t>
            </a:r>
            <a:endParaRPr sz="1800" b="0" i="1" u="none" strike="noStrike" cap="none">
              <a:solidFill>
                <a:schemeClr val="dk1"/>
              </a:solidFill>
              <a:highlight>
                <a:schemeClr val="lt1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1" u="none" strike="noStrike" cap="none">
                <a:solidFill>
                  <a:schemeClr val="dk1"/>
                </a:solidFill>
                <a:highlight>
                  <a:schemeClr val="lt1"/>
                </a:highlight>
                <a:latin typeface="Open Sans"/>
                <a:ea typeface="Open Sans"/>
                <a:cs typeface="Open Sans"/>
                <a:sym typeface="Open Sans"/>
              </a:rPr>
              <a:t>    2. </a:t>
            </a:r>
            <a:r>
              <a:rPr lang="ru-RU" sz="1800" b="0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Партнер. Описание возможной совместной деятельности</a:t>
            </a:r>
            <a:endParaRPr sz="1800" b="0" i="1" u="none" strike="noStrike" cap="none">
              <a:solidFill>
                <a:schemeClr val="dk1"/>
              </a:solidFill>
              <a:highlight>
                <a:schemeClr val="lt1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1" u="none" strike="noStrike" cap="none">
                <a:solidFill>
                  <a:schemeClr val="dk1"/>
                </a:solidFill>
                <a:highlight>
                  <a:schemeClr val="lt1"/>
                </a:highlight>
                <a:latin typeface="Open Sans"/>
                <a:ea typeface="Open Sans"/>
                <a:cs typeface="Open Sans"/>
                <a:sym typeface="Open Sans"/>
              </a:rPr>
              <a:t>    3. </a:t>
            </a:r>
            <a:r>
              <a:rPr lang="ru-RU" sz="1800" b="0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Партнер. Описание возможной совместной деятельности</a:t>
            </a:r>
            <a:endParaRPr sz="1800" b="0" i="1" u="none" strike="noStrike" cap="none">
              <a:solidFill>
                <a:schemeClr val="dk1"/>
              </a:solidFill>
              <a:highlight>
                <a:schemeClr val="lt1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1" u="none" strike="noStrike" cap="none">
                <a:solidFill>
                  <a:schemeClr val="dk1"/>
                </a:solidFill>
                <a:highlight>
                  <a:schemeClr val="lt1"/>
                </a:highlight>
                <a:latin typeface="Open Sans"/>
                <a:ea typeface="Open Sans"/>
                <a:cs typeface="Open Sans"/>
                <a:sym typeface="Open Sans"/>
              </a:rPr>
              <a:t>    4. </a:t>
            </a:r>
            <a:r>
              <a:rPr lang="ru-RU" sz="1800" b="0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Партнер. Описание возможной совместной деятельности</a:t>
            </a:r>
            <a:endParaRPr/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1" u="none" strike="noStrike" cap="none">
                <a:solidFill>
                  <a:schemeClr val="dk1"/>
                </a:solidFill>
                <a:highlight>
                  <a:schemeClr val="lt1"/>
                </a:highlight>
                <a:latin typeface="Open Sans"/>
                <a:ea typeface="Open Sans"/>
                <a:cs typeface="Open Sans"/>
                <a:sym typeface="Open Sans"/>
              </a:rPr>
              <a:t>    5. </a:t>
            </a:r>
            <a:r>
              <a:rPr lang="ru-RU" sz="1800" b="0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Партнер. Описание возможной совместной деятельности</a:t>
            </a:r>
            <a:endParaRPr sz="1800" b="0" i="1" u="none" strike="noStrike" cap="none">
              <a:solidFill>
                <a:schemeClr val="dk1"/>
              </a:solidFill>
              <a:highlight>
                <a:schemeClr val="lt1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16"/>
          <p:cNvSpPr txBox="1"/>
          <p:nvPr/>
        </p:nvSpPr>
        <p:spPr>
          <a:xfrm>
            <a:off x="3422912" y="1658347"/>
            <a:ext cx="5886188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ru-RU" sz="18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Укажите, кто будет куратором точки.</a:t>
            </a:r>
            <a:br>
              <a:rPr lang="ru-RU" sz="18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ru-RU" sz="18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ru-RU" sz="1800" b="1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Фамилия </a:t>
            </a:r>
            <a:r>
              <a:rPr lang="ru-RU" sz="18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и </a:t>
            </a:r>
            <a:r>
              <a:rPr lang="ru-RU" sz="1800" b="1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Имя </a:t>
            </a:r>
            <a:r>
              <a:rPr lang="ru-RU" sz="18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куратора и его контактные данные.</a:t>
            </a:r>
            <a:endParaRPr sz="1800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90" name="Google Shape;190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81907" y="3025957"/>
            <a:ext cx="395557" cy="279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837384" y="4263266"/>
            <a:ext cx="348510" cy="34851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16"/>
          <p:cNvSpPr txBox="1"/>
          <p:nvPr/>
        </p:nvSpPr>
        <p:spPr>
          <a:xfrm>
            <a:off x="6180148" y="2981054"/>
            <a:ext cx="868173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ru-RU" sz="18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почта</a:t>
            </a:r>
            <a:endParaRPr sz="1800" b="0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3" name="Google Shape;193;p16"/>
          <p:cNvSpPr txBox="1"/>
          <p:nvPr/>
        </p:nvSpPr>
        <p:spPr>
          <a:xfrm>
            <a:off x="5438790" y="4225066"/>
            <a:ext cx="2542176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ru-RU" sz="180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контактный телефон</a:t>
            </a:r>
            <a:endParaRPr sz="18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4" name="Google Shape;194;p16"/>
          <p:cNvSpPr txBox="1"/>
          <p:nvPr/>
        </p:nvSpPr>
        <p:spPr>
          <a:xfrm>
            <a:off x="5581907" y="3574435"/>
            <a:ext cx="1903497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ru-RU" sz="18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ник в </a:t>
            </a:r>
            <a:r>
              <a:rPr lang="ru-RU" sz="18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телеграм</a:t>
            </a:r>
            <a:endParaRPr sz="1800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95" name="Google Shape;195;p1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983678" y="3574435"/>
            <a:ext cx="404050" cy="404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2"/>
          <p:cNvSpPr/>
          <p:nvPr/>
        </p:nvSpPr>
        <p:spPr>
          <a:xfrm>
            <a:off x="694871" y="1628685"/>
            <a:ext cx="10443029" cy="4683215"/>
          </a:xfrm>
          <a:prstGeom prst="roundRect">
            <a:avLst>
              <a:gd name="adj" fmla="val 6210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0" tIns="360000" rIns="360000" bIns="360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0" i="1" u="none" strike="noStrike" cap="none">
                <a:solidFill>
                  <a:srgbClr val="2D2C2F"/>
                </a:solidFill>
                <a:highlight>
                  <a:schemeClr val="lt1"/>
                </a:highlight>
                <a:latin typeface="Open Sans"/>
                <a:ea typeface="Open Sans"/>
                <a:cs typeface="Open Sans"/>
                <a:sym typeface="Open Sans"/>
              </a:rPr>
              <a:t>Дайте определение…                         </a:t>
            </a:r>
            <a:endParaRPr sz="1800" b="0" i="1" u="none" strike="noStrike" cap="none">
              <a:solidFill>
                <a:srgbClr val="2D2C2F"/>
              </a:solidFill>
              <a:highlight>
                <a:schemeClr val="lt1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93" name="Google Shape;93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924188" y="738004"/>
            <a:ext cx="908583" cy="1159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3"/>
          <p:cNvSpPr/>
          <p:nvPr/>
        </p:nvSpPr>
        <p:spPr>
          <a:xfrm>
            <a:off x="694871" y="1628685"/>
            <a:ext cx="10443029" cy="4683215"/>
          </a:xfrm>
          <a:prstGeom prst="roundRect">
            <a:avLst>
              <a:gd name="adj" fmla="val 6210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0" tIns="360000" rIns="360000" bIns="360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0" i="1" u="none" strike="noStrike" cap="none">
                <a:solidFill>
                  <a:srgbClr val="2D2C2F"/>
                </a:solidFill>
                <a:highlight>
                  <a:schemeClr val="lt1"/>
                </a:highlight>
                <a:latin typeface="Open Sans"/>
                <a:ea typeface="Open Sans"/>
                <a:cs typeface="Open Sans"/>
                <a:sym typeface="Open Sans"/>
              </a:rPr>
              <a:t>Дайте определение…                         </a:t>
            </a:r>
            <a:endParaRPr sz="1800" b="0" i="1" u="none" strike="noStrike" cap="none">
              <a:solidFill>
                <a:srgbClr val="2D2C2F"/>
              </a:solidFill>
              <a:highlight>
                <a:schemeClr val="lt1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00" name="Google Shape;100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924188" y="738004"/>
            <a:ext cx="908583" cy="1159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4"/>
          <p:cNvPicPr preferRelativeResize="0"/>
          <p:nvPr/>
        </p:nvPicPr>
        <p:blipFill rotWithShape="1">
          <a:blip r:embed="rId4">
            <a:alphaModFix/>
          </a:blip>
          <a:srcRect t="6581" b="6590"/>
          <a:stretch/>
        </p:blipFill>
        <p:spPr>
          <a:xfrm>
            <a:off x="7865553" y="1983035"/>
            <a:ext cx="3977400" cy="2301900"/>
          </a:xfrm>
          <a:prstGeom prst="roundRect">
            <a:avLst>
              <a:gd name="adj" fmla="val 10430"/>
            </a:avLst>
          </a:prstGeom>
          <a:noFill/>
          <a:ln>
            <a:noFill/>
          </a:ln>
        </p:spPr>
      </p:pic>
      <p:pic>
        <p:nvPicPr>
          <p:cNvPr id="107" name="Google Shape;107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65553" y="4448090"/>
            <a:ext cx="1882379" cy="186381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08" name="Google Shape;108;p4"/>
          <p:cNvPicPr preferRelativeResize="0"/>
          <p:nvPr/>
        </p:nvPicPr>
        <p:blipFill rotWithShape="1">
          <a:blip r:embed="rId6">
            <a:alphaModFix/>
          </a:blip>
          <a:srcRect l="2660" r="2669"/>
          <a:stretch/>
        </p:blipFill>
        <p:spPr>
          <a:xfrm>
            <a:off x="9886893" y="4434552"/>
            <a:ext cx="1959900" cy="1877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109" name="Google Shape;109;p4"/>
          <p:cNvSpPr/>
          <p:nvPr/>
        </p:nvSpPr>
        <p:spPr>
          <a:xfrm>
            <a:off x="694871" y="1983036"/>
            <a:ext cx="6850549" cy="4328864"/>
          </a:xfrm>
          <a:prstGeom prst="roundRect">
            <a:avLst>
              <a:gd name="adj" fmla="val 6210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0" tIns="360000" rIns="360000" bIns="360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0" i="1" u="none" strike="noStrike" cap="none">
                <a:solidFill>
                  <a:schemeClr val="dk1"/>
                </a:solidFill>
                <a:highlight>
                  <a:schemeClr val="lt1"/>
                </a:highlight>
                <a:latin typeface="Open Sans"/>
                <a:ea typeface="Open Sans"/>
                <a:cs typeface="Open Sans"/>
                <a:sym typeface="Open Sans"/>
              </a:rPr>
              <a:t>У</a:t>
            </a:r>
            <a:r>
              <a:rPr lang="ru-RU" sz="1800" b="0" i="1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кажите отличительную специфику вашего субъекта РФ</a:t>
            </a:r>
            <a:endParaRPr sz="1800" b="0" i="1" u="none" strike="noStrike" cap="none">
              <a:solidFill>
                <a:schemeClr val="dk1"/>
              </a:solidFill>
              <a:highlight>
                <a:schemeClr val="lt1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0" name="Google Shape;110;p4"/>
          <p:cNvSpPr txBox="1"/>
          <p:nvPr/>
        </p:nvSpPr>
        <p:spPr>
          <a:xfrm>
            <a:off x="8094513" y="1549525"/>
            <a:ext cx="3519600" cy="4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i="1">
                <a:solidFill>
                  <a:srgbClr val="2D2D2D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место для ваших фото :)</a:t>
            </a:r>
            <a:endParaRPr i="1">
              <a:solidFill>
                <a:srgbClr val="2D2D2D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5"/>
          <p:cNvSpPr/>
          <p:nvPr/>
        </p:nvSpPr>
        <p:spPr>
          <a:xfrm>
            <a:off x="694871" y="2708910"/>
            <a:ext cx="10443029" cy="3602990"/>
          </a:xfrm>
          <a:prstGeom prst="roundRect">
            <a:avLst>
              <a:gd name="adj" fmla="val 6210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0" tIns="360000" rIns="360000" bIns="360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0" i="1" u="none" strike="noStrike" cap="none">
                <a:solidFill>
                  <a:srgbClr val="2D2C2F"/>
                </a:solidFill>
                <a:highlight>
                  <a:schemeClr val="lt1"/>
                </a:highlight>
                <a:latin typeface="Open Sans"/>
                <a:ea typeface="Open Sans"/>
                <a:cs typeface="Open Sans"/>
                <a:sym typeface="Open Sans"/>
              </a:rPr>
              <a:t>Дайте развернутый ответ</a:t>
            </a:r>
            <a:endParaRPr sz="1800" b="0" i="1" u="none" strike="noStrike" cap="none">
              <a:solidFill>
                <a:srgbClr val="2D2C2F"/>
              </a:solidFill>
              <a:highlight>
                <a:schemeClr val="lt1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6"/>
          <p:cNvSpPr/>
          <p:nvPr/>
        </p:nvSpPr>
        <p:spPr>
          <a:xfrm>
            <a:off x="694871" y="1993900"/>
            <a:ext cx="10443029" cy="4318000"/>
          </a:xfrm>
          <a:prstGeom prst="roundRect">
            <a:avLst>
              <a:gd name="adj" fmla="val 6210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0" tIns="360000" rIns="360000" bIns="360000" anchor="t" anchorCtr="0">
            <a:noAutofit/>
          </a:bodyPr>
          <a:lstStyle/>
          <a:p>
            <a:pPr marL="342900" marR="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lang="ru-RU" sz="1800" b="0" i="1" u="none" strike="noStrike" cap="none">
                <a:solidFill>
                  <a:srgbClr val="2D2C2F"/>
                </a:solidFill>
                <a:highlight>
                  <a:schemeClr val="lt1"/>
                </a:highlight>
                <a:latin typeface="Open Sans"/>
                <a:ea typeface="Open Sans"/>
                <a:cs typeface="Open Sans"/>
                <a:sym typeface="Open Sans"/>
              </a:rPr>
              <a:t>Текст</a:t>
            </a:r>
            <a:endParaRPr/>
          </a:p>
          <a:p>
            <a:pPr marL="342900" marR="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lang="ru-RU" sz="1800" b="0" i="1" u="none" strike="noStrike" cap="none">
                <a:solidFill>
                  <a:srgbClr val="2D2C2F"/>
                </a:solidFill>
                <a:highlight>
                  <a:schemeClr val="lt1"/>
                </a:highlight>
                <a:latin typeface="Open Sans"/>
                <a:ea typeface="Open Sans"/>
                <a:cs typeface="Open Sans"/>
                <a:sym typeface="Open Sans"/>
              </a:rPr>
              <a:t>Текст</a:t>
            </a:r>
            <a:endParaRPr/>
          </a:p>
          <a:p>
            <a:pPr marL="342900" marR="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lang="ru-RU" sz="1800" b="0" i="1" u="none" strike="noStrike" cap="none">
                <a:solidFill>
                  <a:srgbClr val="2D2C2F"/>
                </a:solidFill>
                <a:highlight>
                  <a:schemeClr val="lt1"/>
                </a:highlight>
                <a:latin typeface="Open Sans"/>
                <a:ea typeface="Open Sans"/>
                <a:cs typeface="Open Sans"/>
                <a:sym typeface="Open Sans"/>
              </a:rPr>
              <a:t>Текст </a:t>
            </a:r>
            <a:endParaRPr/>
          </a:p>
          <a:p>
            <a:pPr marL="342900" marR="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lang="ru-RU" sz="1800" b="0" i="1" u="none" strike="noStrike" cap="none">
                <a:solidFill>
                  <a:srgbClr val="2D2C2F"/>
                </a:solidFill>
                <a:highlight>
                  <a:schemeClr val="lt1"/>
                </a:highlight>
                <a:latin typeface="Open Sans"/>
                <a:ea typeface="Open Sans"/>
                <a:cs typeface="Open Sans"/>
                <a:sym typeface="Open Sans"/>
              </a:rPr>
              <a:t>Текст</a:t>
            </a:r>
            <a:endParaRPr sz="1800" b="0" i="1" u="none" strike="noStrike" cap="none">
              <a:solidFill>
                <a:srgbClr val="2D2C2F"/>
              </a:solidFill>
              <a:highlight>
                <a:schemeClr val="lt1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24" name="Google Shape;124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924188" y="1160914"/>
            <a:ext cx="908583" cy="1159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7"/>
          <p:cNvSpPr/>
          <p:nvPr/>
        </p:nvSpPr>
        <p:spPr>
          <a:xfrm>
            <a:off x="694871" y="1993900"/>
            <a:ext cx="10443029" cy="4318000"/>
          </a:xfrm>
          <a:prstGeom prst="roundRect">
            <a:avLst>
              <a:gd name="adj" fmla="val 6210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0" tIns="360000" rIns="360000" bIns="360000" anchor="t" anchorCtr="0">
            <a:noAutofit/>
          </a:bodyPr>
          <a:lstStyle/>
          <a:p>
            <a:pPr marL="342900" marR="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lang="ru-RU" sz="1800" b="0" i="1" u="none" strike="noStrike" cap="none">
                <a:solidFill>
                  <a:srgbClr val="2D2C2F"/>
                </a:solidFill>
                <a:highlight>
                  <a:schemeClr val="lt1"/>
                </a:highlight>
                <a:latin typeface="Open Sans"/>
                <a:ea typeface="Open Sans"/>
                <a:cs typeface="Open Sans"/>
                <a:sym typeface="Open Sans"/>
              </a:rPr>
              <a:t>Текст</a:t>
            </a:r>
            <a:endParaRPr/>
          </a:p>
          <a:p>
            <a:pPr marL="342900" marR="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lang="ru-RU" sz="1800" b="0" i="1" u="none" strike="noStrike" cap="none">
                <a:solidFill>
                  <a:srgbClr val="2D2C2F"/>
                </a:solidFill>
                <a:highlight>
                  <a:schemeClr val="lt1"/>
                </a:highlight>
                <a:latin typeface="Open Sans"/>
                <a:ea typeface="Open Sans"/>
                <a:cs typeface="Open Sans"/>
                <a:sym typeface="Open Sans"/>
              </a:rPr>
              <a:t>Текст</a:t>
            </a:r>
            <a:endParaRPr/>
          </a:p>
          <a:p>
            <a:pPr marL="342900" marR="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lang="ru-RU" sz="1800" b="0" i="1" u="none" strike="noStrike" cap="none">
                <a:solidFill>
                  <a:srgbClr val="2D2C2F"/>
                </a:solidFill>
                <a:highlight>
                  <a:schemeClr val="lt1"/>
                </a:highlight>
                <a:latin typeface="Open Sans"/>
                <a:ea typeface="Open Sans"/>
                <a:cs typeface="Open Sans"/>
                <a:sym typeface="Open Sans"/>
              </a:rPr>
              <a:t>Текст </a:t>
            </a:r>
            <a:endParaRPr/>
          </a:p>
          <a:p>
            <a:pPr marL="342900" marR="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lang="ru-RU" sz="1800" b="0" i="1" u="none" strike="noStrike" cap="none">
                <a:solidFill>
                  <a:srgbClr val="2D2C2F"/>
                </a:solidFill>
                <a:highlight>
                  <a:schemeClr val="lt1"/>
                </a:highlight>
                <a:latin typeface="Open Sans"/>
                <a:ea typeface="Open Sans"/>
                <a:cs typeface="Open Sans"/>
                <a:sym typeface="Open Sans"/>
              </a:rPr>
              <a:t>Текст</a:t>
            </a:r>
            <a:endParaRPr sz="1800" b="0" i="1" u="none" strike="noStrike" cap="none">
              <a:solidFill>
                <a:srgbClr val="2D2C2F"/>
              </a:solidFill>
              <a:highlight>
                <a:schemeClr val="lt1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31" name="Google Shape;131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924188" y="1160914"/>
            <a:ext cx="908583" cy="1159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8"/>
          <p:cNvSpPr/>
          <p:nvPr/>
        </p:nvSpPr>
        <p:spPr>
          <a:xfrm>
            <a:off x="694871" y="1993900"/>
            <a:ext cx="10443029" cy="4318000"/>
          </a:xfrm>
          <a:prstGeom prst="roundRect">
            <a:avLst>
              <a:gd name="adj" fmla="val 6210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0" tIns="360000" rIns="360000" bIns="360000" anchor="t" anchorCtr="0">
            <a:noAutofit/>
          </a:bodyPr>
          <a:lstStyle/>
          <a:p>
            <a:pPr marL="342900" marR="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lang="ru-RU" sz="1800" b="0" i="1" u="none" strike="noStrike" cap="none">
                <a:solidFill>
                  <a:srgbClr val="2D2C2F"/>
                </a:solidFill>
                <a:highlight>
                  <a:schemeClr val="lt1"/>
                </a:highlight>
                <a:latin typeface="Open Sans"/>
                <a:ea typeface="Open Sans"/>
                <a:cs typeface="Open Sans"/>
                <a:sym typeface="Open Sans"/>
              </a:rPr>
              <a:t>Текст</a:t>
            </a:r>
            <a:endParaRPr/>
          </a:p>
          <a:p>
            <a:pPr marL="342900" marR="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lang="ru-RU" sz="1800" b="0" i="1" u="none" strike="noStrike" cap="none">
                <a:solidFill>
                  <a:srgbClr val="2D2C2F"/>
                </a:solidFill>
                <a:highlight>
                  <a:schemeClr val="lt1"/>
                </a:highlight>
                <a:latin typeface="Open Sans"/>
                <a:ea typeface="Open Sans"/>
                <a:cs typeface="Open Sans"/>
                <a:sym typeface="Open Sans"/>
              </a:rPr>
              <a:t>Текст</a:t>
            </a:r>
            <a:endParaRPr/>
          </a:p>
          <a:p>
            <a:pPr marL="342900" marR="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lang="ru-RU" sz="1800" b="0" i="1" u="none" strike="noStrike" cap="none">
                <a:solidFill>
                  <a:srgbClr val="2D2C2F"/>
                </a:solidFill>
                <a:highlight>
                  <a:schemeClr val="lt1"/>
                </a:highlight>
                <a:latin typeface="Open Sans"/>
                <a:ea typeface="Open Sans"/>
                <a:cs typeface="Open Sans"/>
                <a:sym typeface="Open Sans"/>
              </a:rPr>
              <a:t>Текст </a:t>
            </a:r>
            <a:endParaRPr/>
          </a:p>
          <a:p>
            <a:pPr marL="342900" marR="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lang="ru-RU" sz="1800" b="0" i="1" u="none" strike="noStrike" cap="none">
                <a:solidFill>
                  <a:srgbClr val="2D2C2F"/>
                </a:solidFill>
                <a:highlight>
                  <a:schemeClr val="lt1"/>
                </a:highlight>
                <a:latin typeface="Open Sans"/>
                <a:ea typeface="Open Sans"/>
                <a:cs typeface="Open Sans"/>
                <a:sym typeface="Open Sans"/>
              </a:rPr>
              <a:t>Текст</a:t>
            </a:r>
            <a:endParaRPr sz="1800" b="0" i="1" u="none" strike="noStrike" cap="none">
              <a:solidFill>
                <a:srgbClr val="2D2C2F"/>
              </a:solidFill>
              <a:highlight>
                <a:schemeClr val="lt1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9"/>
          <p:cNvSpPr/>
          <p:nvPr/>
        </p:nvSpPr>
        <p:spPr>
          <a:xfrm>
            <a:off x="696928" y="559385"/>
            <a:ext cx="7681261" cy="126245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2D2C2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0" tIns="360000" rIns="360000" bIns="360000" anchor="b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0" i="1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Укажите </a:t>
            </a:r>
            <a:r>
              <a:rPr lang="ru-RU" sz="1800" b="1" u="none" strike="noStrike" cap="none" dirty="0">
                <a:solidFill>
                  <a:srgbClr val="FF7D31"/>
                </a:solidFill>
                <a:latin typeface="Open Sans"/>
                <a:ea typeface="Open Sans"/>
                <a:cs typeface="Open Sans"/>
                <a:sym typeface="Open Sans"/>
              </a:rPr>
              <a:t>направление креативных индустрий </a:t>
            </a:r>
            <a:r>
              <a:rPr lang="ru-RU" sz="1800" b="0" i="1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для работы</a:t>
            </a:r>
            <a:endParaRPr sz="1800" b="0" i="1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4" name="Google Shape;144;p9"/>
          <p:cNvSpPr/>
          <p:nvPr/>
        </p:nvSpPr>
        <p:spPr>
          <a:xfrm>
            <a:off x="696929" y="1971090"/>
            <a:ext cx="10443936" cy="1461921"/>
          </a:xfrm>
          <a:prstGeom prst="roundRect">
            <a:avLst>
              <a:gd name="adj" fmla="val 10312"/>
            </a:avLst>
          </a:prstGeom>
          <a:solidFill>
            <a:schemeClr val="lt1"/>
          </a:solidFill>
          <a:ln w="9525" cap="flat" cmpd="sng">
            <a:solidFill>
              <a:srgbClr val="2D2C2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0" tIns="360000" rIns="360000" bIns="3600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0" i="1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Опишите, как вы понимаете это направление</a:t>
            </a:r>
            <a:endParaRPr sz="1800" b="0" i="1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5" name="Google Shape;145;p9"/>
          <p:cNvSpPr/>
          <p:nvPr/>
        </p:nvSpPr>
        <p:spPr>
          <a:xfrm>
            <a:off x="696929" y="3433011"/>
            <a:ext cx="10443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0" u="none" strike="noStrike" cap="none" dirty="0">
                <a:solidFill>
                  <a:srgbClr val="2D2C2F"/>
                </a:solidFill>
                <a:latin typeface="Open Sans"/>
                <a:ea typeface="Open Sans"/>
                <a:cs typeface="Open Sans"/>
                <a:sym typeface="Open Sans"/>
              </a:rPr>
              <a:t>Приведите </a:t>
            </a:r>
            <a:r>
              <a:rPr lang="ru-RU" sz="1800" b="1" i="0" u="none" strike="noStrike" cap="none" dirty="0">
                <a:solidFill>
                  <a:srgbClr val="FF7D31"/>
                </a:solidFill>
                <a:latin typeface="Open Sans"/>
                <a:ea typeface="Open Sans"/>
                <a:cs typeface="Open Sans"/>
                <a:sym typeface="Open Sans"/>
              </a:rPr>
              <a:t>примеры мероприятий </a:t>
            </a:r>
            <a:r>
              <a:rPr lang="ru-RU" sz="1800" b="0" i="0" u="none" strike="noStrike" cap="none" dirty="0">
                <a:solidFill>
                  <a:srgbClr val="2D2C2F"/>
                </a:solidFill>
                <a:latin typeface="Open Sans"/>
                <a:ea typeface="Open Sans"/>
                <a:cs typeface="Open Sans"/>
                <a:sym typeface="Open Sans"/>
              </a:rPr>
              <a:t>по этому направлению, которые вы планируете провести:</a:t>
            </a:r>
            <a:endParaRPr dirty="0"/>
          </a:p>
        </p:txBody>
      </p:sp>
      <p:sp>
        <p:nvSpPr>
          <p:cNvPr id="146" name="Google Shape;146;p9"/>
          <p:cNvSpPr/>
          <p:nvPr/>
        </p:nvSpPr>
        <p:spPr>
          <a:xfrm>
            <a:off x="696928" y="4146979"/>
            <a:ext cx="4675172" cy="2150247"/>
          </a:xfrm>
          <a:prstGeom prst="roundRect">
            <a:avLst>
              <a:gd name="adj" fmla="val 11857"/>
            </a:avLst>
          </a:prstGeom>
          <a:solidFill>
            <a:schemeClr val="lt1"/>
          </a:solidFill>
          <a:ln w="9525" cap="flat" cmpd="sng">
            <a:solidFill>
              <a:srgbClr val="2D2C2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0000" tIns="180000" rIns="180000" bIns="180000" anchor="t" anchorCtr="0">
            <a:noAutofit/>
          </a:bodyPr>
          <a:lstStyle/>
          <a:p>
            <a:pPr marL="4381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75000"/>
              </a:buClr>
              <a:buSzPts val="1200"/>
              <a:buFont typeface="Arial"/>
              <a:buChar char="•"/>
            </a:pPr>
            <a:r>
              <a:rPr lang="ru-RU" sz="1800" b="0" i="1" u="none" strike="noStrike" cap="none">
                <a:solidFill>
                  <a:srgbClr val="2D2C2F"/>
                </a:solidFill>
                <a:latin typeface="Open Sans"/>
                <a:ea typeface="Open Sans"/>
                <a:cs typeface="Open Sans"/>
                <a:sym typeface="Open Sans"/>
              </a:rPr>
              <a:t>Название</a:t>
            </a:r>
            <a:endParaRPr sz="1800" b="0" i="1" u="none" strike="noStrike" cap="none">
              <a:solidFill>
                <a:srgbClr val="2D2C2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381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75000"/>
              </a:buClr>
              <a:buSzPts val="1200"/>
              <a:buFont typeface="Arial"/>
              <a:buChar char="•"/>
            </a:pPr>
            <a:r>
              <a:rPr lang="ru-RU" sz="1800" b="0" i="1" u="none" strike="noStrike" cap="none">
                <a:solidFill>
                  <a:srgbClr val="2D2C2F"/>
                </a:solidFill>
                <a:latin typeface="Open Sans"/>
                <a:ea typeface="Open Sans"/>
                <a:cs typeface="Open Sans"/>
                <a:sym typeface="Open Sans"/>
              </a:rPr>
              <a:t>Описание</a:t>
            </a:r>
            <a:endParaRPr sz="1800" b="0" i="1" u="none" strike="noStrike" cap="none">
              <a:solidFill>
                <a:srgbClr val="2D2C2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381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75000"/>
              </a:buClr>
              <a:buSzPts val="1200"/>
              <a:buFont typeface="Arial"/>
              <a:buChar char="•"/>
            </a:pPr>
            <a:r>
              <a:rPr lang="ru-RU" sz="1800" b="0" i="1" u="none" strike="noStrike" cap="none">
                <a:solidFill>
                  <a:srgbClr val="2D2C2F"/>
                </a:solidFill>
                <a:latin typeface="Open Sans"/>
                <a:ea typeface="Open Sans"/>
                <a:cs typeface="Open Sans"/>
                <a:sym typeface="Open Sans"/>
              </a:rPr>
              <a:t>Партнер (при наличии)</a:t>
            </a:r>
            <a:endParaRPr sz="1800" b="0" i="0" u="none" strike="noStrike" cap="none">
              <a:solidFill>
                <a:srgbClr val="2D2C2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7" name="Google Shape;147;p9"/>
          <p:cNvSpPr/>
          <p:nvPr/>
        </p:nvSpPr>
        <p:spPr>
          <a:xfrm>
            <a:off x="6465693" y="4146978"/>
            <a:ext cx="4675172" cy="2150247"/>
          </a:xfrm>
          <a:prstGeom prst="roundRect">
            <a:avLst>
              <a:gd name="adj" fmla="val 11857"/>
            </a:avLst>
          </a:prstGeom>
          <a:solidFill>
            <a:schemeClr val="lt1"/>
          </a:solidFill>
          <a:ln w="9525" cap="flat" cmpd="sng">
            <a:solidFill>
              <a:srgbClr val="2D2C2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0000" tIns="180000" rIns="180000" bIns="180000" anchor="t" anchorCtr="0">
            <a:noAutofit/>
          </a:bodyPr>
          <a:lstStyle/>
          <a:p>
            <a:pPr marL="4381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75000"/>
              </a:buClr>
              <a:buSzPts val="1200"/>
              <a:buFont typeface="Arial"/>
              <a:buChar char="•"/>
            </a:pPr>
            <a:r>
              <a:rPr lang="ru-RU" sz="1800" b="0" i="1" u="none" strike="noStrike" cap="none">
                <a:solidFill>
                  <a:srgbClr val="2D2C2F"/>
                </a:solidFill>
                <a:latin typeface="Open Sans"/>
                <a:ea typeface="Open Sans"/>
                <a:cs typeface="Open Sans"/>
                <a:sym typeface="Open Sans"/>
              </a:rPr>
              <a:t>Название</a:t>
            </a:r>
            <a:endParaRPr sz="1800" b="0" i="1" u="none" strike="noStrike" cap="none">
              <a:solidFill>
                <a:srgbClr val="2D2C2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381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75000"/>
              </a:buClr>
              <a:buSzPts val="1200"/>
              <a:buFont typeface="Arial"/>
              <a:buChar char="•"/>
            </a:pPr>
            <a:r>
              <a:rPr lang="ru-RU" sz="1800" b="0" i="1" u="none" strike="noStrike" cap="none">
                <a:solidFill>
                  <a:srgbClr val="2D2C2F"/>
                </a:solidFill>
                <a:latin typeface="Open Sans"/>
                <a:ea typeface="Open Sans"/>
                <a:cs typeface="Open Sans"/>
                <a:sym typeface="Open Sans"/>
              </a:rPr>
              <a:t>Описание</a:t>
            </a:r>
            <a:endParaRPr sz="1800" b="0" i="1" u="none" strike="noStrike" cap="none">
              <a:solidFill>
                <a:srgbClr val="2D2C2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381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75000"/>
              </a:buClr>
              <a:buSzPts val="1200"/>
              <a:buFont typeface="Arial"/>
              <a:buChar char="•"/>
            </a:pPr>
            <a:r>
              <a:rPr lang="ru-RU" sz="1800" b="0" i="1" u="none" strike="noStrike" cap="none">
                <a:solidFill>
                  <a:srgbClr val="2D2C2F"/>
                </a:solidFill>
                <a:latin typeface="Open Sans"/>
                <a:ea typeface="Open Sans"/>
                <a:cs typeface="Open Sans"/>
                <a:sym typeface="Open Sans"/>
              </a:rPr>
              <a:t>Партнер (при наличии)</a:t>
            </a:r>
            <a:endParaRPr sz="1800" b="0" i="0" u="none" strike="noStrike" cap="none">
              <a:solidFill>
                <a:srgbClr val="2D2C2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8" name="Google Shape;148;p9"/>
          <p:cNvSpPr txBox="1"/>
          <p:nvPr/>
        </p:nvSpPr>
        <p:spPr>
          <a:xfrm>
            <a:off x="8492700" y="559363"/>
            <a:ext cx="3519600" cy="144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i="1" dirty="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Выберите от </a:t>
            </a:r>
            <a:r>
              <a:rPr lang="ru-RU" b="1" i="1" dirty="0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rPr>
              <a:t>1 до 3 направлений </a:t>
            </a:r>
            <a:r>
              <a:rPr lang="ru-RU" i="1" dirty="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креативных индустрий. </a:t>
            </a:r>
            <a:br>
              <a:rPr lang="ru-RU" i="1" dirty="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</a:br>
            <a:br>
              <a:rPr lang="ru-RU" i="1" dirty="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</a:br>
            <a:r>
              <a:rPr lang="ru-RU" b="1" i="1" dirty="0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rPr>
              <a:t>На каждое</a:t>
            </a:r>
            <a:r>
              <a:rPr lang="ru-RU" i="1" dirty="0">
                <a:solidFill>
                  <a:schemeClr val="accent2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lang="ru-RU" i="1" dirty="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направление сделайте отдельный слайд.</a:t>
            </a:r>
            <a:endParaRPr i="1" dirty="0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306</Words>
  <Application>Microsoft Macintosh PowerPoint</Application>
  <PresentationFormat>Широкоэкранный</PresentationFormat>
  <Paragraphs>62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Calibri</vt:lpstr>
      <vt:lpstr>Open Sans</vt:lpstr>
      <vt:lpstr>Arial</vt:lpstr>
      <vt:lpstr>Open Sans Light</vt:lpstr>
      <vt:lpstr>Open Sans Medium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Никита Гусев</dc:creator>
  <cp:lastModifiedBy>Microsoft Office User</cp:lastModifiedBy>
  <cp:revision>2</cp:revision>
  <dcterms:created xsi:type="dcterms:W3CDTF">2022-01-19T09:23:24Z</dcterms:created>
  <dcterms:modified xsi:type="dcterms:W3CDTF">2025-07-30T08:20:46Z</dcterms:modified>
</cp:coreProperties>
</file>